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75" r:id="rId3"/>
    <p:sldId id="257" r:id="rId4"/>
    <p:sldId id="259" r:id="rId5"/>
    <p:sldId id="276" r:id="rId6"/>
    <p:sldId id="286" r:id="rId7"/>
    <p:sldId id="261" r:id="rId8"/>
    <p:sldId id="258" r:id="rId9"/>
    <p:sldId id="287" r:id="rId10"/>
    <p:sldId id="277" r:id="rId11"/>
    <p:sldId id="278" r:id="rId12"/>
    <p:sldId id="280" r:id="rId13"/>
    <p:sldId id="283" r:id="rId14"/>
    <p:sldId id="281" r:id="rId15"/>
    <p:sldId id="285" r:id="rId16"/>
    <p:sldId id="282" r:id="rId17"/>
    <p:sldId id="284" r:id="rId18"/>
    <p:sldId id="266" r:id="rId19"/>
    <p:sldId id="279" r:id="rId20"/>
    <p:sldId id="260" r:id="rId21"/>
    <p:sldId id="262" r:id="rId22"/>
    <p:sldId id="263" r:id="rId23"/>
    <p:sldId id="264" r:id="rId24"/>
    <p:sldId id="265" r:id="rId25"/>
    <p:sldId id="267" r:id="rId26"/>
    <p:sldId id="268" r:id="rId27"/>
    <p:sldId id="269" r:id="rId28"/>
    <p:sldId id="270" r:id="rId29"/>
    <p:sldId id="274" r:id="rId30"/>
  </p:sldIdLst>
  <p:sldSz cx="9144000" cy="5143500" type="screen16x9"/>
  <p:notesSz cx="6858000" cy="9144000"/>
  <p:embeddedFontLst>
    <p:embeddedFont>
      <p:font typeface="Oswald" pitchFamily="2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3"/>
    <p:restoredTop sz="78738"/>
  </p:normalViewPr>
  <p:slideViewPr>
    <p:cSldViewPr snapToGrid="0">
      <p:cViewPr>
        <p:scale>
          <a:sx n="128" d="100"/>
          <a:sy n="128" d="100"/>
        </p:scale>
        <p:origin x="-240" y="22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400" b="0" i="0" u="none" strike="noStrike" kern="1200" spc="0" baseline="0">
                <a:solidFill>
                  <a:srgbClr val="3B5998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Gesamtumsatz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nach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Domain Lane (in %) </a:t>
            </a:r>
          </a:p>
          <a:p>
            <a:pPr algn="just">
              <a:defRPr sz="1400">
                <a:solidFill>
                  <a:srgbClr val="3B5998"/>
                </a:solidFill>
              </a:defRPr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(Länder ab 1%)</a:t>
            </a:r>
          </a:p>
        </c:rich>
      </c:tx>
      <c:layout>
        <c:manualLayout>
          <c:xMode val="edge"/>
          <c:yMode val="edge"/>
          <c:x val="3.8824616672170041E-2"/>
          <c:y val="3.32490423083154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400" b="0" i="0" u="none" strike="noStrike" kern="1200" spc="0" baseline="0">
              <a:solidFill>
                <a:srgbClr val="3B5998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Tabelle4!$Q$4</c:f>
              <c:strCache>
                <c:ptCount val="1"/>
                <c:pt idx="0">
                  <c:v>Summe von total_revenue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BB-0147-A852-B1E568CCAF80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5BB-0147-A852-B1E568CCAF80}"/>
              </c:ext>
            </c:extLst>
          </c:dPt>
          <c:dPt>
            <c:idx val="6"/>
            <c:bubble3D val="0"/>
            <c:spPr>
              <a:solidFill>
                <a:srgbClr val="3B59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5BB-0147-A852-B1E568CCAF80}"/>
              </c:ext>
            </c:extLst>
          </c:dPt>
          <c:dLbls>
            <c:dLbl>
              <c:idx val="5"/>
              <c:layout>
                <c:manualLayout>
                  <c:x val="9.6776282952514853E-3"/>
                  <c:y val="3.174220552508766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45BB-0147-A852-B1E568CCAF80}"/>
                </c:ext>
              </c:extLst>
            </c:dLbl>
            <c:dLbl>
              <c:idx val="7"/>
              <c:layout>
                <c:manualLayout>
                  <c:x val="-3.8710513181005941E-2"/>
                  <c:y val="7.053823450019495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45BB-0147-A852-B1E568CCAF80}"/>
                </c:ext>
              </c:extLst>
            </c:dLbl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Tabelle4!$Q$5:$Q$13</c:f>
              <c:numCache>
                <c:formatCode>_-* #,##0.00\ [$€-407]_-;\-* #,##0.00\ [$€-407]_-;_-* "-"??\ [$€-407]_-;_-@_-</c:formatCode>
                <c:ptCount val="9"/>
                <c:pt idx="0">
                  <c:v>4312736</c:v>
                </c:pt>
                <c:pt idx="1">
                  <c:v>3212528</c:v>
                </c:pt>
                <c:pt idx="2">
                  <c:v>683335</c:v>
                </c:pt>
                <c:pt idx="3">
                  <c:v>3189030</c:v>
                </c:pt>
                <c:pt idx="4">
                  <c:v>786060</c:v>
                </c:pt>
                <c:pt idx="5">
                  <c:v>1354755</c:v>
                </c:pt>
                <c:pt idx="6">
                  <c:v>49524020</c:v>
                </c:pt>
                <c:pt idx="7">
                  <c:v>1267735</c:v>
                </c:pt>
                <c:pt idx="8">
                  <c:v>676950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BB-0147-A852-B1E568CCAF80}"/>
            </c:ext>
          </c:extLst>
        </c:ser>
        <c:ser>
          <c:idx val="1"/>
          <c:order val="1"/>
          <c:tx>
            <c:strRef>
              <c:f>Tabelle4!$R$4</c:f>
              <c:strCache>
                <c:ptCount val="1"/>
                <c:pt idx="0">
                  <c:v>in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45BB-0147-A852-B1E568CCAF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45BB-0147-A852-B1E568CCAF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45BB-0147-A852-B1E568CCAF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Tabelle4!$R$5:$R$13</c:f>
              <c:numCache>
                <c:formatCode>0.00%</c:formatCode>
                <c:ptCount val="9"/>
                <c:pt idx="0">
                  <c:v>6.416988905875104E-2</c:v>
                </c:pt>
                <c:pt idx="1">
                  <c:v>4.7799718173830101E-2</c:v>
                </c:pt>
                <c:pt idx="2">
                  <c:v>1.0167450810798907E-2</c:v>
                </c:pt>
                <c:pt idx="3">
                  <c:v>4.7450087671730617E-2</c:v>
                </c:pt>
                <c:pt idx="4">
                  <c:v>1.1695912523632756E-2</c:v>
                </c:pt>
                <c:pt idx="5">
                  <c:v>2.015761642998511E-2</c:v>
                </c:pt>
                <c:pt idx="6">
                  <c:v>0.73687581830730364</c:v>
                </c:pt>
                <c:pt idx="7">
                  <c:v>1.8862831925231627E-2</c:v>
                </c:pt>
                <c:pt idx="8">
                  <c:v>1.0072447374084923E-2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5BB-0147-A852-B1E568CCA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zeigen die umsatzstärksten Länder (&gt;1%) auf.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unterstellen, dass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Deutschland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und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National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Aufträge am meisten Umsatz generiert.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Jedoch sieht man in der nächsten F</a:t>
            </a:r>
            <a:r>
              <a:rPr lang="de-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de" sz="1200" dirty="0" err="1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lie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, dass die Marge eher auf International Aufträge liegt.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endParaRPr lang="de-DE" sz="12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Weit mehr Einzelaufträge und Kontraktaufträge insgesamt auf Nationaler Ebene und im Export. (linke Abbildung)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Jedoch liegt die Marge eher in Export und International Bereich. (rechte Abbildung)</a:t>
            </a:r>
            <a:endParaRPr sz="11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813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Wir betrachten Umsatz, Kosten und Marge für </a:t>
            </a:r>
            <a:r>
              <a:rPr lang="de-DE" sz="1100" b="1" dirty="0">
                <a:effectLst/>
                <a:highlight>
                  <a:srgbClr val="FFFFFF"/>
                </a:highlight>
              </a:rPr>
              <a:t>ganz Europa</a:t>
            </a:r>
            <a:r>
              <a:rPr lang="de-DE" sz="1100" dirty="0">
                <a:effectLst/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Um bessere Resultate zu liefern fokussieren uns ab nächster Folie nur auf Nationaler Ebene: </a:t>
            </a:r>
            <a:r>
              <a:rPr lang="de-DE" sz="1100" b="1" dirty="0">
                <a:effectLst/>
                <a:highlight>
                  <a:srgbClr val="FFFFFF"/>
                </a:highlight>
              </a:rPr>
              <a:t>Deutschland</a:t>
            </a:r>
            <a:r>
              <a:rPr lang="de-DE" sz="1100" dirty="0">
                <a:effectLst/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chemeClr val="bg2"/>
                </a:solidFill>
                <a:effectLst/>
                <a:highlight>
                  <a:srgbClr val="FFFFFF"/>
                </a:highlight>
              </a:rPr>
              <a:t>Rechnung: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bg2"/>
                </a:solidFill>
                <a:effectLst/>
                <a:highlight>
                  <a:srgbClr val="FFFFFF"/>
                </a:highlight>
              </a:rPr>
              <a:t>319.903 Gesamtumsatz in </a:t>
            </a:r>
            <a:r>
              <a:rPr lang="de-DE" sz="1800" b="0" i="0" u="none" strike="noStrike" cap="non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2018-01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bg2"/>
                </a:solidFill>
                <a:effectLst/>
              </a:rPr>
              <a:t>3.954.006 </a:t>
            </a:r>
            <a:r>
              <a:rPr lang="de-DE" sz="1800" dirty="0">
                <a:solidFill>
                  <a:schemeClr val="bg2"/>
                </a:solidFill>
                <a:effectLst/>
                <a:highlight>
                  <a:srgbClr val="FFFFFF"/>
                </a:highlight>
              </a:rPr>
              <a:t>Gesamtumsatz in </a:t>
            </a:r>
            <a:r>
              <a:rPr lang="de-DE" sz="3200" b="0" i="0" u="none" strike="noStrike" cap="non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2020-12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0" i="0" u="none" strike="noStrike" cap="non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Prozent = (</a:t>
            </a:r>
            <a:r>
              <a:rPr lang="de-DE" sz="3200" dirty="0">
                <a:solidFill>
                  <a:schemeClr val="bg2"/>
                </a:solidFill>
                <a:effectLst/>
                <a:highlight>
                  <a:srgbClr val="FFFFFF"/>
                </a:highlight>
              </a:rPr>
              <a:t>3.954.006 / 319.903) = </a:t>
            </a:r>
            <a:r>
              <a:rPr lang="de-DE" sz="3200" b="0" i="0" u="none" strike="noStrike" cap="non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12,36%</a:t>
            </a:r>
            <a:br>
              <a:rPr lang="de-DE" sz="1800" dirty="0"/>
            </a:br>
            <a:br>
              <a:rPr lang="de-DE" sz="1800" dirty="0">
                <a:highlight>
                  <a:srgbClr val="FFFFFF"/>
                </a:highlight>
              </a:rPr>
            </a:b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171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93" y="747200"/>
            <a:ext cx="1630225" cy="1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LKW Silhouette">
            <a:extLst>
              <a:ext uri="{FF2B5EF4-FFF2-40B4-BE49-F238E27FC236}">
                <a16:creationId xmlns:a16="http://schemas.microsoft.com/office/drawing/2014/main" id="{64F208AC-D186-B245-9191-F952E04A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329" y="2377425"/>
            <a:ext cx="1430163" cy="1430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1024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br>
              <a:rPr lang="de-DE" sz="2600" dirty="0">
                <a:latin typeface="Oswald"/>
                <a:ea typeface="Oswald"/>
                <a:cs typeface="Oswald"/>
                <a:sym typeface="Oswald"/>
              </a:rPr>
            </a:br>
            <a:r>
              <a:rPr lang="de-DE" sz="2400" dirty="0">
                <a:latin typeface="Oswald"/>
                <a:ea typeface="Oswald"/>
                <a:cs typeface="Oswald"/>
                <a:sym typeface="Oswald"/>
              </a:rPr>
              <a:t>Marge, Umsatz und Kosten in Deutschland</a:t>
            </a:r>
            <a:endParaRPr sz="2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5007B7-B684-BE4E-8E83-D66216FE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441174"/>
            <a:ext cx="5590238" cy="34485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830DE71-AFA1-A84A-B795-4026051F21AF}"/>
              </a:ext>
            </a:extLst>
          </p:cNvPr>
          <p:cNvSpPr txBox="1"/>
          <p:nvPr/>
        </p:nvSpPr>
        <p:spPr>
          <a:xfrm>
            <a:off x="6033052" y="1676263"/>
            <a:ext cx="3031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2"/>
                </a:solidFill>
              </a:rPr>
              <a:t>Informationen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Margen Einbruch in 2020-09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Margen Höchststand in 2020-04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Insgesamt steigende Umsätze bis 2020-4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Marge stagniert seit 2020-05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/>
              </a:solidFill>
            </a:endParaRPr>
          </a:p>
          <a:p>
            <a:pPr lvl="2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 Möglicher Grund, dass die Marge sich nicht weiterentwickelt könnte Corona bedingt sein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C23EBB8-CE66-CF45-8A42-E4F79C9D74EA}"/>
              </a:ext>
            </a:extLst>
          </p:cNvPr>
          <p:cNvSpPr/>
          <p:nvPr/>
        </p:nvSpPr>
        <p:spPr>
          <a:xfrm>
            <a:off x="5413937" y="4612699"/>
            <a:ext cx="3837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sz="1000" dirty="0">
                <a:highlight>
                  <a:srgbClr val="FFFF00"/>
                </a:highlight>
              </a:rPr>
              <a:t>#TODO: </a:t>
            </a:r>
          </a:p>
          <a:p>
            <a:pPr marL="311150" indent="-171450">
              <a:buSzPts val="1400"/>
              <a:buFontTx/>
              <a:buChar char="-"/>
              <a:defRPr/>
            </a:pPr>
            <a:r>
              <a:rPr lang="de-DE" sz="1000" dirty="0">
                <a:highlight>
                  <a:srgbClr val="FFFF00"/>
                </a:highlight>
              </a:rPr>
              <a:t>Liegt der Höchststand wirklich bei 2020-04? Checks</a:t>
            </a:r>
          </a:p>
          <a:p>
            <a:pPr marL="311150" indent="-171450">
              <a:buSzPts val="1400"/>
              <a:buFontTx/>
              <a:buChar char="-"/>
              <a:defRPr/>
            </a:pPr>
            <a:r>
              <a:rPr lang="de-DE" sz="1000" dirty="0">
                <a:highlight>
                  <a:srgbClr val="FFFF00"/>
                </a:highlight>
              </a:rPr>
              <a:t>Auch </a:t>
            </a:r>
            <a:r>
              <a:rPr lang="de-DE" sz="1000" dirty="0" err="1">
                <a:highlight>
                  <a:srgbClr val="FFFF00"/>
                </a:highlight>
              </a:rPr>
              <a:t>checks</a:t>
            </a:r>
            <a:r>
              <a:rPr lang="de-DE" sz="1000" dirty="0">
                <a:highlight>
                  <a:srgbClr val="FFFF00"/>
                </a:highlight>
              </a:rPr>
              <a:t> bei Umsatz Einbruch, welches Datum genau?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Umsatz und Marge abhängig vom Liefer-Startpunkt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Deutschland als Startpunkt hat deutlich mehr Umsatz als in anderen Ländern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Weniger Umsatz in 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4PL 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600" dirty="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DBF29A7-BEED-A541-893F-EE492C77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078015"/>
              </p:ext>
            </p:extLst>
          </p:nvPr>
        </p:nvGraphicFramePr>
        <p:xfrm>
          <a:off x="311700" y="1126066"/>
          <a:ext cx="3936915" cy="3600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A220AB79-D46F-CC44-A78E-053DF111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865" y="1248194"/>
            <a:ext cx="4972298" cy="306732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464CC00-AB97-D942-BE31-342970742AA4}"/>
              </a:ext>
            </a:extLst>
          </p:cNvPr>
          <p:cNvSpPr/>
          <p:nvPr/>
        </p:nvSpPr>
        <p:spPr>
          <a:xfrm>
            <a:off x="4924244" y="4652595"/>
            <a:ext cx="4055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Legende und Achsen Größere Schrift,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 Balken näher </a:t>
            </a:r>
            <a:r>
              <a:rPr lang="de-DE" dirty="0" err="1">
                <a:highlight>
                  <a:srgbClr val="FFFF00"/>
                </a:highlight>
              </a:rPr>
              <a:t>zsm</a:t>
            </a:r>
            <a:r>
              <a:rPr lang="de-DE" dirty="0">
                <a:highlight>
                  <a:srgbClr val="FFFF00"/>
                </a:highlight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EA71AC-2EAE-B84C-92EA-AA5C6075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7" y="1277851"/>
            <a:ext cx="4393660" cy="27816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6DAD43-E327-BE47-B572-4B2A632B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9" y="1277851"/>
            <a:ext cx="4443721" cy="274125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B8BADDC-2EF6-BE42-8AF5-48185F66726F}"/>
              </a:ext>
            </a:extLst>
          </p:cNvPr>
          <p:cNvSpPr/>
          <p:nvPr/>
        </p:nvSpPr>
        <p:spPr>
          <a:xfrm>
            <a:off x="5208307" y="4343380"/>
            <a:ext cx="3541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Überschrift in „Lane Domain“ ändern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Weniger Abstand zwischen den Balken</a:t>
            </a:r>
          </a:p>
        </p:txBody>
      </p:sp>
    </p:spTree>
    <p:extLst>
      <p:ext uri="{BB962C8B-B14F-4D97-AF65-F5344CB8AC3E}">
        <p14:creationId xmlns:p14="http://schemas.microsoft.com/office/powerpoint/2010/main" val="15202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94225" y="473500"/>
            <a:ext cx="4865375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0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0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0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0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 descr="Münzen Silhouette">
            <a:extLst>
              <a:ext uri="{FF2B5EF4-FFF2-40B4-BE49-F238E27FC236}">
                <a16:creationId xmlns:a16="http://schemas.microsoft.com/office/drawing/2014/main" id="{B916523C-BDCA-4947-A423-720BC2B1D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073" y="504828"/>
            <a:ext cx="747953" cy="74795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7BAF48-5450-3E46-A75A-1E044BEA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50" y="1446268"/>
            <a:ext cx="5657416" cy="3493454"/>
          </a:xfrm>
          <a:prstGeom prst="rect">
            <a:avLst/>
          </a:prstGeom>
        </p:spPr>
      </p:pic>
      <p:sp>
        <p:nvSpPr>
          <p:cNvPr id="109" name="Google Shape;109;p15"/>
          <p:cNvSpPr/>
          <p:nvPr/>
        </p:nvSpPr>
        <p:spPr>
          <a:xfrm rot="19783262">
            <a:off x="888565" y="2710806"/>
            <a:ext cx="3866975" cy="151667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2196317" y="2318039"/>
            <a:ext cx="876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12,36%</a:t>
            </a:r>
            <a:endParaRPr sz="1600" dirty="0"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DCB9BB-99D0-804A-9982-3FE1AFC6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1" y="1440326"/>
            <a:ext cx="4137600" cy="255241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363B534-E049-B542-B8F5-3866F1B37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84" y="1440326"/>
            <a:ext cx="4137600" cy="25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315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1531</Words>
  <Application>Microsoft Macintosh PowerPoint</Application>
  <PresentationFormat>Bildschirmpräsentation (16:9)</PresentationFormat>
  <Paragraphs>382</Paragraphs>
  <Slides>29</Slides>
  <Notes>29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</vt:lpstr>
      <vt:lpstr>Visuelle Exploration</vt:lpstr>
      <vt:lpstr>Datenbereinigung</vt:lpstr>
      <vt:lpstr>Kosten und Umsatz von Instafreight  in 2018 bis 2020 (in €) </vt:lpstr>
      <vt:lpstr>Visuelle Exploration</vt:lpstr>
      <vt:lpstr>Kennzahlen und Reporting Marge, Umsatz und Kosten in Deutschland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73</cp:revision>
  <dcterms:modified xsi:type="dcterms:W3CDTF">2021-02-15T11:52:55Z</dcterms:modified>
</cp:coreProperties>
</file>